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B4CDE-4C3D-4A34-B488-457AC31981C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38AE-72B6-44DE-8B3E-CC345FE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B541-F752-435A-A7ED-4E624B0FF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C06F9-A53E-4587-9DB4-8F880861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3B184-749E-449C-A1D2-A25DBCA5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71A8-CD5A-4DB5-985C-5D5E7603C44C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44F9-633B-46E4-BFD4-B7B0CE5A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E781D-B1FC-4A00-B6CF-DD332B9E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AC64-6DE9-4512-9BA3-797E5D2A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21B73-BF62-4004-BCDD-FE1A0BE3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CCF7D-DB94-4667-BF1E-DE4BB1D2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4EDB-75C7-4D48-B086-99CB9B34A861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58861-73AC-46B4-A950-6E2D50E1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2896F-D4C8-4C47-A5CE-33FCCC43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8C79D-1AD1-4173-9EC6-5ADEA4855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B4E95-4207-4B51-BAF3-CF637B40A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844B6-D3BD-4D75-A0D5-801D1AAF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027-329B-48D2-BC5A-D08DC3D1FF13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251C6-8382-4A84-945B-A484142C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93AE-C6FB-4CE5-8E51-E3169A41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B1CD-C838-43C5-8241-194FE332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DA90-B5FF-4738-A58B-454FB035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3BBF-1EDE-4362-A805-9FCBC62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38AB-B740-411E-86B4-C6564F1F1D1C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F5BCB-3366-422E-916D-B6DA0AEB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1197-EA86-4D9B-AD46-051B1868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22C7-3000-47DA-964B-B5940FDA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35EB3-DFC6-4070-8B44-DAB013B84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C2E95-AF67-445B-8FE9-ACAB813B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032D-DC29-46B0-9503-0520D4C5E523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BC86-7695-4883-9257-9E005A0D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65D-1554-410D-B341-CD14C403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BB51-1503-4FB5-99A2-EB32A1EE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76F22-D3E1-4F0E-8E8E-1480ED324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56D71-FB5D-4564-A937-AF5B3A7D9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A34E0-6CA5-4CD9-B704-F711A881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7C71-4FF1-4A13-BD3A-0E8E47BA37B6}" type="datetime1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AFF2F-C0FE-4F86-8786-305F31EF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25DC5-2725-4151-A9A4-732D2CF8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E6EA-6B93-4F06-910C-487649EA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FF1B-4275-443B-AE4B-FBB334796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D0EB3-91DC-4B57-ABF4-C8A19ADCA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E9DE3-B70B-4A49-BB24-ADFF76BBF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6E89-3C20-4DF6-8747-7B1E1D3A3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5499F-1BFA-4CBE-BAA8-20E93B30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54C8-429D-4B6F-9037-90FC4238ACBE}" type="datetime1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E5F33-2573-40AA-93DD-BDBACF5C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9F45E-82BA-4C79-B9AC-E7A60C36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D83D-E35B-45DD-8EE0-49AF3417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E5107-2EA6-4FB4-B839-67A69D42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85B4-C568-47C0-AF18-19649005E47C}" type="datetime1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E2D0F-8338-4C4F-9120-8B91D966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30D64-5D44-473A-ADAE-D3C72DDE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D0D9A-5BAC-4927-85D6-CDB1CA45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46E99-E971-4F48-8FB8-57C64BEC1390}" type="datetime1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E0C9E-779C-4DBE-B033-DB85FE63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3D3C-7DFE-4348-9FFE-DD5768AD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193F-9210-4046-9852-B8D01208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9F0AE-8853-47EC-8782-74B1308F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2EC6D-5CCB-4042-8AF4-20ACF6B02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4FE60-4E8A-43D1-B361-0A81D9C7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E6DC-0E4A-48DD-9833-19B09B5F5B7B}" type="datetime1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6A492-E98D-4A46-B16B-9FB4C7EF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F4ACE-54DA-423B-9CBA-EB7C7423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6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72AD-D45A-4377-80C7-5D3E51F6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9AB4E-1541-47FF-9749-5E73A49C2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722E6-AA39-4F4F-A7F1-6E766C41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3490B-DF1E-4CD7-A640-770A3CA3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92E8-06A4-46C4-BC5C-C1CCE1C25E9F}" type="datetime1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8CBAF-C652-4BE2-BB6F-81060CE9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B8F1E-623F-4F5D-BBEF-7A751B3B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5CDE3-4AED-484B-BD5F-83EBC1EF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B71F8-0124-4D81-80C9-8C76183A4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1A72A-BE15-44DC-8E3F-53741F6AB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F8E0-9BB3-4339-B62F-99500CAEAA4C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7FA17-131D-41C4-93D5-EE1C5BBCE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E0A6-9F7E-43DD-86E7-D9D8E74D0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4DC5-5B99-4DE0-AC0B-CF87FE3A3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alexe@qmlalph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2A5F1E-1602-4E1D-8690-4DDAF127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324" y="4734371"/>
            <a:ext cx="6940377" cy="888762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Sorin Alexe, November 2025</a:t>
            </a:r>
          </a:p>
          <a:p>
            <a:pPr algn="r"/>
            <a:r>
              <a:rPr lang="en-US" dirty="0">
                <a:solidFill>
                  <a:srgbClr val="002060"/>
                </a:solidFill>
                <a:hlinkClick r:id="rId2"/>
              </a:rPr>
              <a:t>salexe@qmlalpha.com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0190CB-7BA4-4DA6-AD51-98A7A628F012}"/>
              </a:ext>
            </a:extLst>
          </p:cNvPr>
          <p:cNvSpPr/>
          <p:nvPr/>
        </p:nvSpPr>
        <p:spPr>
          <a:xfrm>
            <a:off x="2634142" y="1754155"/>
            <a:ext cx="928415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QML Alpha</a:t>
            </a:r>
          </a:p>
          <a:p>
            <a:pPr algn="ctr"/>
            <a:r>
              <a:rPr lang="en-US" sz="3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Quantitative Machine Learning</a:t>
            </a:r>
            <a:br>
              <a:rPr lang="en-US" sz="3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32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Alpha Design Platform</a:t>
            </a:r>
            <a:endParaRPr lang="en-US" sz="48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504BAD-42A1-428B-A688-2CC3EFC1D4B6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C7D25A-CB2F-418D-A2BC-B3BB276C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55895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9069F0ED-28AA-4B5F-B218-C0F2F5999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6" y="4330506"/>
            <a:ext cx="2249637" cy="1697070"/>
          </a:xfrm>
          <a:prstGeom prst="rect">
            <a:avLst/>
          </a:prstGeom>
        </p:spPr>
      </p:pic>
      <p:pic>
        <p:nvPicPr>
          <p:cNvPr id="12" name="Picture 11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ECF720E-6C4E-4FFD-8288-B3DBE94EE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7" y="2290665"/>
            <a:ext cx="2277310" cy="1975806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5B89A4C-2392-4DE8-BEAB-139225617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6" y="662473"/>
            <a:ext cx="2277311" cy="15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0F4E0-1396-E4F1-D26D-B7B2C8B6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2041-0640-0888-CF96-82BCAB54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29" y="484746"/>
            <a:ext cx="11290775" cy="109622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Seamless Transfer of Models from Research to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864A4-872D-9D9C-3235-4F3072BC5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505" y="1880074"/>
            <a:ext cx="7222978" cy="42100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QML Alpha Discovery Platform records any research activity using a proprietary scripting language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script can be smoothly transfer to production, where the server side of the application will run in batch mode (Linux or Windows) to generate daily files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script optimization feature will allow production to run only the necessary workload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3B7E6-986B-EBBA-A060-E07725B7CEB4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975EF03-DEAD-CDC6-39C5-DD858224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50DA1-4939-70ED-D2C6-4DE4FFCB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572" y="1703753"/>
            <a:ext cx="4264730" cy="2643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31086-E27D-30DC-E189-F6C6C7FF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72" y="4470202"/>
            <a:ext cx="4264731" cy="14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9833F-36BB-64D6-1A85-2043F660A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4000-D97C-E432-C4F7-EC045EA5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29" y="484746"/>
            <a:ext cx="11290775" cy="109622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Tools for Alpha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23ACC-4732-DCAB-AA10-33409D757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505" y="1880074"/>
            <a:ext cx="6470947" cy="42100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While generating thousands of models, daily production requires tools for alpha management :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alphas are critical for the construction of current strategy?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If production  has some technical issues, can it be finalized without complete rerunning?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are the alphas that can be redesigned without changing the current strategy?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What data sources were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2FA4C-7E07-B7DC-D5E2-1A72FB0CDFE7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9A10DD7-FD27-8858-DA49-4A898866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3F04E-D4B7-FF5B-A8FC-49321E9A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365" y="2781715"/>
            <a:ext cx="5161382" cy="35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DBBD-E625-4DAE-8268-040108A1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A5F1E-1602-4E1D-8690-4DDAF127A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244" y="1401510"/>
            <a:ext cx="10697555" cy="46715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QML Alpha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Machine Learning Alpha Discovery with Human in-the-loop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GUI for Flexible Research Interaction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Library of Model-averaging Methods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Library of Machine Learning Algorithms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Tools for Large-scale Simulations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Framework for Denoising Data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Feature Extraction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Customized Risk Models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Customized Groupings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Seamless Transfer of Models from Research to Production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Tools for Alpha Management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504BAD-42A1-428B-A688-2CC3EFC1D4B6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E99A6767-46AB-48D6-9EEF-FC165436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3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42855-2088-003B-C5E8-6717B8964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26B3-2E10-2B5F-D103-E03FC7AD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746"/>
            <a:ext cx="10937905" cy="158333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QML Alpha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8DC8-DDEF-03DE-95CA-B7960FBF3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12" y="1375873"/>
            <a:ext cx="10697555" cy="465441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Machine Learning alpha discovery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with human in-the-loop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Direct interaction via design desktop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 programming skills required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Fast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PnL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plots and performance reports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Mathematical transformations and Technical Indicators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Ranks, Moving Averages, Stochastic Indicator, MACD …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Hedging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Factor neutralization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Group neutralization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Turnover and concentration constraints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8BB6A-7ACC-58C2-1A1C-3E5A08A52755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DC2FBA0C-067B-25E5-72D0-D6617A83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8685C-8EE4-5344-FE4F-9CAD64FB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269" y="4283649"/>
            <a:ext cx="2768835" cy="1987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79010E-8D63-4687-5E0F-8874A21EB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268" y="205099"/>
            <a:ext cx="2743687" cy="1908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444675-7280-9CC8-58BA-882224B1C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268" y="2142395"/>
            <a:ext cx="2768836" cy="21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502FC6-038C-9CCF-E4F5-9BD52D332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1B9-29D4-4ADA-C297-A9BA229D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746"/>
            <a:ext cx="10937905" cy="158333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QML Alpha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C7CC8-981B-8B70-2EB1-6AEE94EEA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12" y="1521151"/>
            <a:ext cx="10697555" cy="450914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Library of Model-averaging Methods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Weighted aggregation of models based on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PnL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time series: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Simple average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Mean-variance optimization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Weighted schemes: Omega Ratio, Drawdown, Sharpe Ratio …</a:t>
            </a:r>
          </a:p>
          <a:p>
            <a:pPr lvl="2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Library of Machine Learning Algorithms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Aggregation of models based on their forecasting intensity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Factor and Group Learning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Linear Regression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Partial Least Square Regression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Fisher Linear Discriminant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9D477-A1B1-6AA0-CD72-BACBC9F90039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58EE4A1-9A40-B99D-0DBE-030C5658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39745-A66A-AE29-8868-6315A6E0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338" y="329865"/>
            <a:ext cx="2741766" cy="190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9E0820-F127-3A88-6310-C993049C2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338" y="2320846"/>
            <a:ext cx="2741766" cy="1918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6BEEB0-7753-CBD6-DB00-58198312B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903" y="4329183"/>
            <a:ext cx="2743201" cy="20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8CD5B-859E-64D1-E949-5B78A5AC4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58AE-9807-A4B1-B4C8-B65F7E32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746"/>
            <a:ext cx="10937905" cy="158333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Tools for Large-scale Simulations 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58AC9-0D96-B363-D315-F684996FA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13" y="1521151"/>
            <a:ext cx="8385206" cy="45091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Generative Machine Learning framework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Thousands portfolios, sampled from the Search Space</a:t>
            </a: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Backtest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and filter for performance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Retain qualified components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Researchers review the findings and aggregate the results into a final model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Example: Search for signals having the form: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	attribute *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factor_exposure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	Filter: SR &gt; 0.1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Findings: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	17 Alpha components, one final aggregate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E3648-7182-EFE3-A9F9-698DD621B52A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654F8DA-8F79-A139-B1AD-C9170C6A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AE584-EC39-A13C-0537-818B8F6B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782" y="175156"/>
            <a:ext cx="2916520" cy="1029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DCFD10-82B6-47A8-C975-D830328B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724" y="1233479"/>
            <a:ext cx="2846625" cy="1698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048F04-40C7-CB8A-522D-E3E1F710C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724" y="3002577"/>
            <a:ext cx="2820863" cy="1323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7BBAEC-8CF2-D1F9-B106-6E758670D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903" y="4396816"/>
            <a:ext cx="2885399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5348E-6067-B20E-01FD-568F78076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E321-DC33-A3F7-9AB6-EE4D7FF9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746"/>
            <a:ext cx="10937905" cy="109622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Framework for Denoising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C2786-2C90-0777-6E68-E181B0A24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413" y="1521151"/>
            <a:ext cx="6923875" cy="450914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Fast Fourier Transform decomposes a time series vector into frequencies; highest expressed frequencies are recombined to replace the original vector with less noise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It can be applied upstream or downstream the alpha research process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Example: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Original signal, decomposed into frequencies of up to 1 year periods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Recombined signal using top 50% frequencies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SR is lower,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PnL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is up, and turnover is reduced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C9879-F131-3AB7-B0BB-3BD4EE54A868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E50B71B-BED1-6FC3-8206-6D7ED2D2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A7BFC-54F0-2FE8-EA01-09202CAC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766" y="2144429"/>
            <a:ext cx="4878234" cy="37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0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2E47D-BE67-5012-DFF4-8455D4FE3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F95F-AABE-E1B9-9CD7-DDB205C8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746"/>
            <a:ext cx="10937905" cy="109622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Feature Extraction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7BB91-6B03-73B8-688D-89B64CE28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504" y="1580972"/>
            <a:ext cx="6923875" cy="45091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Financial data is mostly Gaussian, PCA (Principal Component Analysis) could extract meaningful information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However, if the data is not Gaussian, the ICA (Independent Component Analysis) could bring new insights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44401-4B93-45DB-F9A8-CE2670871217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1C371E0D-E3ED-CA32-6648-7F4721C9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55DB1-24E3-5378-D20E-DED40A5D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07" y="131627"/>
            <a:ext cx="4590232" cy="3138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2F70C-BAE5-6D59-1F9E-09E48BAE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05" y="3341406"/>
            <a:ext cx="4590233" cy="31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E47E3-A394-DEC5-9F89-5FD9196F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CEE1-6D41-BA7F-BB0B-97BBFC91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746"/>
            <a:ext cx="10937905" cy="109622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Customized Risk Models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6D7F2-517F-BE59-0EA8-8FD9DCE38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504" y="1880074"/>
            <a:ext cx="6188937" cy="42100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Statistical Risk Models, 20 factors based on PCA, aligned and smoothed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Residual risk computation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Factor neutralization can half the drawdown from 6% to 3%, while preserving the Sharpe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1FA27-DCF2-FD11-4E14-5657754F1020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A8D2576-5B6A-7419-7870-8BB87E77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55D94-B02D-58C3-7982-61EB011F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33" y="1363914"/>
            <a:ext cx="5449266" cy="413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330D1-DA2E-A25D-7A9E-9C5E91862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DA8A-3411-38AD-7A50-ACA3B685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4746"/>
            <a:ext cx="10937905" cy="1096226"/>
          </a:xfrm>
        </p:spPr>
        <p:txBody>
          <a:bodyPr>
            <a:norm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Customized Groupings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92710-FE15-36B7-05C7-EC157B8BF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504" y="1880074"/>
            <a:ext cx="11290776" cy="42100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Clusters and buckets on various factors can detect groupings that add hedging power, additionally to sectors and industry classification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4C1E8C-C04C-2610-4ECE-0A44DAEE0CC0}"/>
              </a:ext>
            </a:extLst>
          </p:cNvPr>
          <p:cNvSpPr/>
          <p:nvPr/>
        </p:nvSpPr>
        <p:spPr>
          <a:xfrm>
            <a:off x="0" y="6593748"/>
            <a:ext cx="12192000" cy="2894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DECFCDA7-0250-8358-61BE-5F51403E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102" y="6565226"/>
            <a:ext cx="2743200" cy="365125"/>
          </a:xfrm>
        </p:spPr>
        <p:txBody>
          <a:bodyPr/>
          <a:lstStyle/>
          <a:p>
            <a:fld id="{1D774DC5-5B99-4DE0-AC0B-CF87FE3A3F2C}" type="slidenum">
              <a:rPr lang="en-US" b="1" smtClean="0">
                <a:solidFill>
                  <a:schemeClr val="bg1"/>
                </a:solidFill>
              </a:r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725906F-1374-F352-7778-7E517FF33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76877"/>
              </p:ext>
            </p:extLst>
          </p:nvPr>
        </p:nvGraphicFramePr>
        <p:xfrm>
          <a:off x="2303089" y="3336231"/>
          <a:ext cx="6763997" cy="1994292"/>
        </p:xfrm>
        <a:graphic>
          <a:graphicData uri="http://schemas.openxmlformats.org/drawingml/2006/table">
            <a:tbl>
              <a:tblPr/>
              <a:tblGrid>
                <a:gridCol w="1754631">
                  <a:extLst>
                    <a:ext uri="{9D8B030D-6E8A-4147-A177-3AD203B41FA5}">
                      <a16:colId xmlns:a16="http://schemas.microsoft.com/office/drawing/2014/main" val="1521706608"/>
                    </a:ext>
                  </a:extLst>
                </a:gridCol>
                <a:gridCol w="606539">
                  <a:extLst>
                    <a:ext uri="{9D8B030D-6E8A-4147-A177-3AD203B41FA5}">
                      <a16:colId xmlns:a16="http://schemas.microsoft.com/office/drawing/2014/main" val="2434620468"/>
                    </a:ext>
                  </a:extLst>
                </a:gridCol>
                <a:gridCol w="1061444">
                  <a:extLst>
                    <a:ext uri="{9D8B030D-6E8A-4147-A177-3AD203B41FA5}">
                      <a16:colId xmlns:a16="http://schemas.microsoft.com/office/drawing/2014/main" val="62716936"/>
                    </a:ext>
                  </a:extLst>
                </a:gridCol>
                <a:gridCol w="1083107">
                  <a:extLst>
                    <a:ext uri="{9D8B030D-6E8A-4147-A177-3AD203B41FA5}">
                      <a16:colId xmlns:a16="http://schemas.microsoft.com/office/drawing/2014/main" val="2287195531"/>
                    </a:ext>
                  </a:extLst>
                </a:gridCol>
                <a:gridCol w="1153509">
                  <a:extLst>
                    <a:ext uri="{9D8B030D-6E8A-4147-A177-3AD203B41FA5}">
                      <a16:colId xmlns:a16="http://schemas.microsoft.com/office/drawing/2014/main" val="254552521"/>
                    </a:ext>
                  </a:extLst>
                </a:gridCol>
                <a:gridCol w="1104767">
                  <a:extLst>
                    <a:ext uri="{9D8B030D-6E8A-4147-A177-3AD203B41FA5}">
                      <a16:colId xmlns:a16="http://schemas.microsoft.com/office/drawing/2014/main" val="1604632721"/>
                    </a:ext>
                  </a:extLst>
                </a:gridCol>
              </a:tblGrid>
              <a:tr h="4985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Alpha 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SR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AnnRet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AnnVol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Daily TV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Max DD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156373"/>
                  </a:ext>
                </a:extLst>
              </a:tr>
              <a:tr h="4985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Omega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3.73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21.80%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5.85%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4.53%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6.02%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73961"/>
                  </a:ext>
                </a:extLst>
              </a:tr>
              <a:tr h="4985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Omega_sector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3.81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21.55%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5.66%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4.59%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4.80%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08867"/>
                  </a:ext>
                </a:extLst>
              </a:tr>
              <a:tr h="4985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Omega_group27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3.96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21.78%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5.49%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9.14%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104861"/>
                          </a:solidFill>
                          <a:effectLst/>
                          <a:latin typeface="Aptos Narrow" panose="020B0004020202020204" pitchFamily="34" charset="0"/>
                        </a:rPr>
                        <a:t>3.08%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8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78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598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 Narrow</vt:lpstr>
      <vt:lpstr>Arial</vt:lpstr>
      <vt:lpstr>Calibri</vt:lpstr>
      <vt:lpstr>Calibri Light</vt:lpstr>
      <vt:lpstr>Office Theme</vt:lpstr>
      <vt:lpstr>PowerPoint Presentation</vt:lpstr>
      <vt:lpstr>Outline</vt:lpstr>
      <vt:lpstr>QML Alpha  </vt:lpstr>
      <vt:lpstr>QML Alpha  </vt:lpstr>
      <vt:lpstr>Tools for Large-scale Simulations   </vt:lpstr>
      <vt:lpstr>Framework for Denoising Data</vt:lpstr>
      <vt:lpstr>Feature Extraction </vt:lpstr>
      <vt:lpstr>Customized Risk Models </vt:lpstr>
      <vt:lpstr>Customized Groupings </vt:lpstr>
      <vt:lpstr>Seamless Transfer of Models from Research to Production</vt:lpstr>
      <vt:lpstr>Tools for Alpha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Sorin Alexe</dc:creator>
  <cp:lastModifiedBy>Sorin Alexe</cp:lastModifiedBy>
  <cp:revision>67</cp:revision>
  <dcterms:created xsi:type="dcterms:W3CDTF">2018-10-28T14:45:32Z</dcterms:created>
  <dcterms:modified xsi:type="dcterms:W3CDTF">2025-12-01T17:47:18Z</dcterms:modified>
</cp:coreProperties>
</file>